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19" r:id="rId2"/>
    <p:sldId id="256" r:id="rId3"/>
    <p:sldId id="271" r:id="rId4"/>
    <p:sldId id="272" r:id="rId5"/>
    <p:sldId id="289" r:id="rId6"/>
    <p:sldId id="276" r:id="rId7"/>
    <p:sldId id="315" r:id="rId8"/>
    <p:sldId id="325" r:id="rId9"/>
    <p:sldId id="27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14" r:id="rId24"/>
    <p:sldId id="303" r:id="rId25"/>
    <p:sldId id="304" r:id="rId26"/>
    <p:sldId id="269" r:id="rId27"/>
    <p:sldId id="270" r:id="rId28"/>
    <p:sldId id="264" r:id="rId29"/>
    <p:sldId id="305" r:id="rId30"/>
    <p:sldId id="306" r:id="rId31"/>
    <p:sldId id="307" r:id="rId32"/>
    <p:sldId id="308" r:id="rId33"/>
    <p:sldId id="316" r:id="rId34"/>
    <p:sldId id="320" r:id="rId35"/>
    <p:sldId id="309" r:id="rId36"/>
    <p:sldId id="326" r:id="rId37"/>
    <p:sldId id="318" r:id="rId38"/>
    <p:sldId id="321" r:id="rId39"/>
    <p:sldId id="259" r:id="rId40"/>
    <p:sldId id="317" r:id="rId41"/>
    <p:sldId id="260" r:id="rId42"/>
    <p:sldId id="261" r:id="rId43"/>
    <p:sldId id="263" r:id="rId44"/>
    <p:sldId id="310" r:id="rId45"/>
    <p:sldId id="311" r:id="rId46"/>
    <p:sldId id="312" r:id="rId47"/>
    <p:sldId id="313" r:id="rId48"/>
    <p:sldId id="322" r:id="rId49"/>
    <p:sldId id="278" r:id="rId50"/>
    <p:sldId id="286" r:id="rId51"/>
    <p:sldId id="279" r:id="rId52"/>
    <p:sldId id="280" r:id="rId53"/>
    <p:sldId id="281" r:id="rId54"/>
    <p:sldId id="282" r:id="rId55"/>
    <p:sldId id="283" r:id="rId56"/>
    <p:sldId id="284" r:id="rId57"/>
    <p:sldId id="267" r:id="rId58"/>
    <p:sldId id="257" r:id="rId59"/>
    <p:sldId id="258" r:id="rId60"/>
    <p:sldId id="285" r:id="rId61"/>
    <p:sldId id="288" r:id="rId62"/>
    <p:sldId id="324" r:id="rId63"/>
    <p:sldId id="287" r:id="rId6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28CF5-3058-9D42-BD60-81B942E58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BDBE0-5BD4-6C49-B8A2-88D0550CF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926364-807E-9E4B-9C30-1E018A477A6F}" type="datetimeFigureOut">
              <a:rPr lang="en-US"/>
              <a:pPr>
                <a:defRPr/>
              </a:pPr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31D9C-CEAD-694C-91DA-231AC35A3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E076-1D3F-BB48-B6B2-1B152442C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EEB354-6F57-714D-840B-4FD3B0B2F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66C1A-8051-434C-AA4B-CC0680635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270-AFAB-DE45-9A98-D446F09BD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E1DF5D-36AC-7C40-9482-09C832E80E76}" type="datetimeFigureOut">
              <a:rPr lang="en-US"/>
              <a:pPr>
                <a:defRPr/>
              </a:pPr>
              <a:t>1/27/25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4F3DEE-CD4D-EA44-972C-3FF076E21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B92F3C-92DE-FF42-AE7C-377D675A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301C-773F-B145-A78C-A98222B9A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20F8-59D6-0244-819F-7A6C49C81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F48F2-5A9B-3E48-9F8E-70E5FA30D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A13E-4E6D-B648-B29D-468378C2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F247-E60A-FE46-8EAB-254CCFC07A66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0E2E-2924-A840-9EF4-B734F58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E605-CC96-B641-BF5D-19B5C28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981-CD29-D149-9530-AB4C95FA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FCE9-6CD9-1B44-8434-44C4A09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933C-CB63-0748-AA94-AE1961820AFC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927-A151-B344-9FDD-168E217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4ED3-12CA-F14C-982B-5F3ADA0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D6D8-1F3D-0244-AC03-973178185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FBF6-E497-C748-814B-964512C3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B8D8-F952-134A-A8EA-F47E0A1D3ED2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7457-3693-D34C-A8D8-5FB5FCD4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9264-C919-CF49-94F4-66C6EF8F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3CF-4C68-8F43-AF7C-CDFFBAE4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9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BBEE-880E-7641-8136-6829DC3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3F67-1688-644B-83C6-8CCD8781608A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EA76-0DFC-A84E-9E96-5C8CD6A8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654-BEB1-CF4B-B912-4103C65B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4B86-C101-0E45-8503-7E6AF6364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1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042E-E540-644B-9B61-51A18408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575-AE6F-0A45-8CF6-7251AD4483AE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C524-1AF3-214A-8CA4-22AB191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6DF3-871E-884A-94FA-3D19904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58E7-1D22-C24F-AFCD-E34A79608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271A18-A854-504F-B700-062039F0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6D2E-70E1-AB44-AD47-7D91C853A441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89B04E-D695-F441-A2E1-0BFD48B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3B9-B88D-8848-82DA-C5B5B6B2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8E2C-6F6B-B246-A28D-91F071DA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F4010F-6235-5943-A4D8-1CB412E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DCE-CA8D-144A-BD22-4150B9ED7D19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C8CD77-9875-9443-B108-B859E387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5EE94-896D-4C4E-80BD-E3098DDF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3758-1105-FA42-85CA-3C6104B3D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FF9206-B176-1040-99E7-4E8E194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0B1B-784E-2A41-AB38-9022B522AE09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1015-C143-6A48-9EB1-B50168A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A1BED-70CC-EE40-B308-A633855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3476-8B5D-7A45-AD7F-4C921A666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67162A-3A05-2241-9E4D-4EA016D2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E8A4-CC7C-C44A-B7E8-BD5D1328D1E9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02BD6-F302-5747-A7DF-80A450C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12C6B-820E-F942-A727-5119DDCD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4AA6-0DC1-3542-AED7-D4FF683BD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36571-1FFD-7E49-A759-D0134045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CB2-FA82-7D41-B760-A0588EB20890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64698-3528-E647-9B69-2FBCE0FB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57DF2-B1F0-3E4D-B532-DE2D7C71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10CB-4E23-6544-A0B0-63C14843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41D36-EEC1-BE4C-A001-ED52B9D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BB13-74F1-0349-B0D3-F39A4B5865C3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62658-16F0-A445-A57D-E9E11735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3867-1C8B-B644-9769-C9432FE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6083-61A8-164A-BB0D-C546DA3DD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F5DA87-5158-D549-B981-BC4C62CCDF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ED89B3-1403-234E-98CB-4116C989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9152-D661-594E-8441-FC627F7FD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B60AD56-1554-1C4A-AB8D-883B7AC796CD}" type="datetime1">
              <a:rPr lang="en-US" altLang="en-US"/>
              <a:pPr>
                <a:defRPr/>
              </a:pPr>
              <a:t>1/27/25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0045-96F1-DB45-9F15-6B8CD3868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74D3-5C48-0443-817C-0FFBD645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201E4E-7E25-D748-A7DD-BEA87987B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E3AD-536B-5762-96A6-0BDEB053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4" y="55841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Frontogenesis and </a:t>
            </a:r>
            <a:r>
              <a:rPr lang="en-US" b="1" dirty="0" err="1">
                <a:solidFill>
                  <a:schemeClr val="tx2"/>
                </a:solidFill>
              </a:rPr>
              <a:t>Frontolysis</a:t>
            </a:r>
            <a:br>
              <a:rPr lang="en-US" dirty="0"/>
            </a:br>
            <a:r>
              <a:rPr lang="en-US" b="1" dirty="0"/>
              <a:t>ATMS 370: 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DCDD-C1D2-DBBC-3021-44D38A00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76" y="2557325"/>
            <a:ext cx="7133896" cy="295009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develop?</a:t>
            </a:r>
          </a:p>
          <a:p>
            <a:r>
              <a:rPr lang="en-US" b="1" dirty="0">
                <a:solidFill>
                  <a:schemeClr val="tx2"/>
                </a:solidFill>
              </a:rPr>
              <a:t>What conditions foster frontal development?</a:t>
            </a:r>
          </a:p>
          <a:p>
            <a:r>
              <a:rPr lang="en-US" b="1" dirty="0">
                <a:solidFill>
                  <a:schemeClr val="tx2"/>
                </a:solidFill>
              </a:rPr>
              <a:t>How do they weaken?</a:t>
            </a:r>
          </a:p>
        </p:txBody>
      </p:sp>
    </p:spTree>
    <p:extLst>
      <p:ext uri="{BB962C8B-B14F-4D97-AF65-F5344CB8AC3E}">
        <p14:creationId xmlns:p14="http://schemas.microsoft.com/office/powerpoint/2010/main" val="423032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1EEB-D23B-3B43-8709-FFCD5049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80344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Translation: movement in one direction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D70A2E7-1DD3-0543-8550-B4E045720CA1}"/>
              </a:ext>
            </a:extLst>
          </p:cNvPr>
          <p:cNvSpPr/>
          <p:nvPr/>
        </p:nvSpPr>
        <p:spPr>
          <a:xfrm>
            <a:off x="3040655" y="3040655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D280618-5D55-D841-925C-B93FA0D127B6}"/>
              </a:ext>
            </a:extLst>
          </p:cNvPr>
          <p:cNvSpPr/>
          <p:nvPr/>
        </p:nvSpPr>
        <p:spPr>
          <a:xfrm>
            <a:off x="3160004" y="4173556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158-15D9-AF41-B06F-4AAACAB5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Rotation (cyclonic or anticyclonic)</a:t>
            </a:r>
          </a:p>
        </p:txBody>
      </p:sp>
      <p:pic>
        <p:nvPicPr>
          <p:cNvPr id="5" name="Content Placeholder 4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02E2A74D-50D3-5740-BABF-F631E5655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553" y="1947892"/>
            <a:ext cx="4152900" cy="3708400"/>
          </a:xfr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F31794F-226C-CB41-8235-0A36CD1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947892"/>
            <a:ext cx="3949700" cy="347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06C76-FDF1-5E46-80D6-EB070FBFAAF0}"/>
              </a:ext>
            </a:extLst>
          </p:cNvPr>
          <p:cNvSpPr txBox="1"/>
          <p:nvPr/>
        </p:nvSpPr>
        <p:spPr>
          <a:xfrm>
            <a:off x="1630496" y="570862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Anticyclonic (NH)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E5AAB-8D66-F340-84B1-BA39B4846BCE}"/>
              </a:ext>
            </a:extLst>
          </p:cNvPr>
          <p:cNvSpPr txBox="1"/>
          <p:nvPr/>
        </p:nvSpPr>
        <p:spPr>
          <a:xfrm>
            <a:off x="5739789" y="57086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 (NH)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6A8AD-F48B-5F48-A629-1C4E3017B5B7}"/>
              </a:ext>
            </a:extLst>
          </p:cNvPr>
          <p:cNvSpPr txBox="1"/>
          <p:nvPr/>
        </p:nvSpPr>
        <p:spPr>
          <a:xfrm>
            <a:off x="5207174" y="1630890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counterclockwise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7C2AB-134F-F747-821E-8226561B7783}"/>
              </a:ext>
            </a:extLst>
          </p:cNvPr>
          <p:cNvSpPr txBox="1"/>
          <p:nvPr/>
        </p:nvSpPr>
        <p:spPr>
          <a:xfrm>
            <a:off x="1630496" y="160298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clockwise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A3D14-6F6C-ED44-8264-031B9E72EA3F}"/>
              </a:ext>
            </a:extLst>
          </p:cNvPr>
          <p:cNvSpPr txBox="1"/>
          <p:nvPr/>
        </p:nvSpPr>
        <p:spPr>
          <a:xfrm>
            <a:off x="3261354" y="629120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49277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AEED-6F8A-C44D-B63C-37B3935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Divergence (or convergence)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8EB05F-A58B-7048-88BB-D3F6C5B35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2867"/>
            <a:ext cx="8229600" cy="40280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6A698-8899-E0C0-724A-E2C497E06C3A}"/>
              </a:ext>
            </a:extLst>
          </p:cNvPr>
          <p:cNvSpPr txBox="1"/>
          <p:nvPr/>
        </p:nvSpPr>
        <p:spPr>
          <a:xfrm>
            <a:off x="1660634" y="592147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Divergence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5730C-EF0D-FFB1-E3E6-59127BB14A6E}"/>
              </a:ext>
            </a:extLst>
          </p:cNvPr>
          <p:cNvSpPr txBox="1"/>
          <p:nvPr/>
        </p:nvSpPr>
        <p:spPr>
          <a:xfrm>
            <a:off x="5917324" y="5956185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210199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4AB3-1585-5A45-8EF3-F1F5D9C3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7E23E8-699E-AE42-A602-56337EDFC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25"/>
          <a:stretch/>
        </p:blipFill>
        <p:spPr>
          <a:xfrm>
            <a:off x="347114" y="1366125"/>
            <a:ext cx="4879703" cy="5091954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2D0188-F6DD-3B4B-9172-F2E5A900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" t="5825" b="4576"/>
          <a:stretch/>
        </p:blipFill>
        <p:spPr>
          <a:xfrm>
            <a:off x="5226817" y="1993547"/>
            <a:ext cx="3946009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04E5-F3FB-6E4C-98A9-4C1EB7A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15" y="150795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flow around a point can be decomposed into these kinematic components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200" b="1" dirty="0"/>
              <a:t>Combining these components can produce many important flow fields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2ADEED-314B-2941-A332-5DCCFC8E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046" y="3986330"/>
            <a:ext cx="4577508" cy="2240523"/>
          </a:xfrm>
        </p:spPr>
      </p:pic>
    </p:spTree>
    <p:extLst>
      <p:ext uri="{BB962C8B-B14F-4D97-AF65-F5344CB8AC3E}">
        <p14:creationId xmlns:p14="http://schemas.microsoft.com/office/powerpoint/2010/main" val="9372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2F8D-B51F-0E4C-AB05-27D267D1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69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 Plus Translation Results in </a:t>
            </a:r>
            <a:r>
              <a:rPr lang="en-US" b="1" dirty="0">
                <a:solidFill>
                  <a:srgbClr val="FF0000"/>
                </a:solidFill>
              </a:rPr>
              <a:t>Confluence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95DA075-1BB9-B04E-8527-AFA12FD9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8" b="2653"/>
          <a:stretch/>
        </p:blipFill>
        <p:spPr>
          <a:xfrm rot="5400000">
            <a:off x="3246127" y="-343384"/>
            <a:ext cx="2651746" cy="8538482"/>
          </a:xfrm>
        </p:spPr>
      </p:pic>
    </p:spTree>
    <p:extLst>
      <p:ext uri="{BB962C8B-B14F-4D97-AF65-F5344CB8AC3E}">
        <p14:creationId xmlns:p14="http://schemas.microsoft.com/office/powerpoint/2010/main" val="170196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A5D4-1F64-6D4C-B159-8C2A8E28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17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Vorticity Plus Convergence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B5EEB38-6F14-9347-91A5-EFFE9AEFA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61763" y="-639387"/>
            <a:ext cx="2953407" cy="88357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B70CF-4ACE-C656-2D62-E5153EBC348E}"/>
              </a:ext>
            </a:extLst>
          </p:cNvPr>
          <p:cNvSpPr txBox="1"/>
          <p:nvPr/>
        </p:nvSpPr>
        <p:spPr>
          <a:xfrm>
            <a:off x="457200" y="4361793"/>
            <a:ext cx="18025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DBC43-AC13-6D09-BC74-3F3B024FCB3C}"/>
              </a:ext>
            </a:extLst>
          </p:cNvPr>
          <p:cNvSpPr txBox="1"/>
          <p:nvPr/>
        </p:nvSpPr>
        <p:spPr>
          <a:xfrm>
            <a:off x="3529217" y="4361792"/>
            <a:ext cx="20185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39411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177-EE1A-8140-B281-A456FC6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65" y="434381"/>
            <a:ext cx="851053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Bergeron (1928) was the first to show that fronts could form/strengthen when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deformation acts on a preexisting temperature gradient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5B07E7-67DC-0B4D-9E02-F73C4367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64" y="2159440"/>
            <a:ext cx="4601531" cy="4245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5CFA4-14FC-7D44-9594-4396CCBB3208}"/>
              </a:ext>
            </a:extLst>
          </p:cNvPr>
          <p:cNvSpPr txBox="1"/>
          <p:nvPr/>
        </p:nvSpPr>
        <p:spPr>
          <a:xfrm>
            <a:off x="6180462" y="36465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5AB9-CD97-8841-B9EB-4C03468E81F0}"/>
              </a:ext>
            </a:extLst>
          </p:cNvPr>
          <p:cNvSpPr txBox="1"/>
          <p:nvPr/>
        </p:nvSpPr>
        <p:spPr>
          <a:xfrm>
            <a:off x="6180462" y="3078278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ED0DC-2044-6D44-A944-39AD707C8BBD}"/>
              </a:ext>
            </a:extLst>
          </p:cNvPr>
          <p:cNvSpPr/>
          <p:nvPr/>
        </p:nvSpPr>
        <p:spPr>
          <a:xfrm>
            <a:off x="6180462" y="409746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F10AA-078E-D647-B425-D48AE16C02DD}"/>
              </a:ext>
            </a:extLst>
          </p:cNvPr>
          <p:cNvSpPr/>
          <p:nvPr/>
        </p:nvSpPr>
        <p:spPr>
          <a:xfrm>
            <a:off x="1994039" y="469856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T+2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9D584-A6A2-0D48-B543-408C7E2712CC}"/>
              </a:ext>
            </a:extLst>
          </p:cNvPr>
          <p:cNvSpPr/>
          <p:nvPr/>
        </p:nvSpPr>
        <p:spPr>
          <a:xfrm>
            <a:off x="1994038" y="5226759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T+3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B560-888F-4D40-A0E2-F59B2529C757}"/>
              </a:ext>
            </a:extLst>
          </p:cNvPr>
          <p:cNvSpPr/>
          <p:nvPr/>
        </p:nvSpPr>
        <p:spPr>
          <a:xfrm>
            <a:off x="1994038" y="575495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T+4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5105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9D1E-A2A9-4F42-9B1B-D049CB31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0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Bergeron also showed that the </a:t>
            </a:r>
            <a:r>
              <a:rPr lang="en-US" sz="3200" b="1" u="sng" dirty="0">
                <a:solidFill>
                  <a:schemeClr val="tx2"/>
                </a:solidFill>
              </a:rPr>
              <a:t>orientation of isotherms was important</a:t>
            </a:r>
            <a:r>
              <a:rPr lang="en-US" sz="3200" b="1" dirty="0">
                <a:solidFill>
                  <a:schemeClr val="tx2"/>
                </a:solidFill>
              </a:rPr>
              <a:t>:  isotherms have to be within 45°of the axis of dilation to get frontogenesis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3C9B75-CE72-FE40-965C-65AA7575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55" y="2109077"/>
            <a:ext cx="3991974" cy="4669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5D830-88AA-A6DF-7FEB-1972895CD631}"/>
              </a:ext>
            </a:extLst>
          </p:cNvPr>
          <p:cNvSpPr txBox="1"/>
          <p:nvPr/>
        </p:nvSpPr>
        <p:spPr>
          <a:xfrm>
            <a:off x="6642538" y="48907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Dashed red lies are isotherms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F9F07-4BF5-DDBD-0F83-A40C93C735DB}"/>
              </a:ext>
            </a:extLst>
          </p:cNvPr>
          <p:cNvSpPr txBox="1"/>
          <p:nvPr/>
        </p:nvSpPr>
        <p:spPr>
          <a:xfrm>
            <a:off x="3678621" y="250146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2D7E2-906A-3D99-AEAB-AA8C804DD298}"/>
              </a:ext>
            </a:extLst>
          </p:cNvPr>
          <p:cNvSpPr txBox="1"/>
          <p:nvPr/>
        </p:nvSpPr>
        <p:spPr>
          <a:xfrm>
            <a:off x="5507421" y="58857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360975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2DAC-AD8D-1E48-90E2-5CC9599A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Frontogenetic</a:t>
            </a:r>
            <a:r>
              <a:rPr lang="en-US" b="1" dirty="0">
                <a:solidFill>
                  <a:schemeClr val="accent1"/>
                </a:solidFill>
              </a:rPr>
              <a:t> Versus </a:t>
            </a:r>
            <a:r>
              <a:rPr lang="en-US" b="1" dirty="0" err="1">
                <a:solidFill>
                  <a:schemeClr val="accent1"/>
                </a:solidFill>
              </a:rPr>
              <a:t>Frontolytic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5A316D-964C-0A4A-96D5-04E8849E4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5394"/>
            <a:ext cx="8229600" cy="4295575"/>
          </a:xfrm>
        </p:spPr>
      </p:pic>
    </p:spTree>
    <p:extLst>
      <p:ext uri="{BB962C8B-B14F-4D97-AF65-F5344CB8AC3E}">
        <p14:creationId xmlns:p14="http://schemas.microsoft.com/office/powerpoint/2010/main" val="25333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02EBC2-788D-BC41-AD36-0CA190AB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808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A9FE-0056-344B-BF16-0C2DCB4B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38" y="2100263"/>
            <a:ext cx="70453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Frontogenesis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:  strengthening of horizonal temperature gradients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ea typeface="+mn-ea"/>
                <a:cs typeface="+mn-cs"/>
              </a:rPr>
              <a:t>Frontolysis</a:t>
            </a: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  weakening of horizontal temperature gradients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71C-DF88-5646-BE23-DB8BEF32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359797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Peterssen</a:t>
            </a:r>
            <a:r>
              <a:rPr lang="en-US" sz="3200" b="1" dirty="0">
                <a:solidFill>
                  <a:schemeClr val="accent1"/>
                </a:solidFill>
              </a:rPr>
              <a:t> (1936) showed that convergence in the presence of a temperature gradient can also force frontogenesis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12539A5-7F00-1F49-A3FF-BA47F352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81"/>
          <a:stretch/>
        </p:blipFill>
        <p:spPr>
          <a:xfrm>
            <a:off x="2280491" y="2327227"/>
            <a:ext cx="3938530" cy="37934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0F204-A569-8D47-9214-F31AB2E5C407}"/>
              </a:ext>
            </a:extLst>
          </p:cNvPr>
          <p:cNvCxnSpPr/>
          <p:nvPr/>
        </p:nvCxnSpPr>
        <p:spPr>
          <a:xfrm>
            <a:off x="1333041" y="2192357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2C2DC-6F0B-B048-BD4D-9138DEB4AEC8}"/>
              </a:ext>
            </a:extLst>
          </p:cNvPr>
          <p:cNvCxnSpPr/>
          <p:nvPr/>
        </p:nvCxnSpPr>
        <p:spPr>
          <a:xfrm>
            <a:off x="1355075" y="306085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D20848-490B-7B48-9C38-DC09C3C9C747}"/>
              </a:ext>
            </a:extLst>
          </p:cNvPr>
          <p:cNvCxnSpPr/>
          <p:nvPr/>
        </p:nvCxnSpPr>
        <p:spPr>
          <a:xfrm>
            <a:off x="1333040" y="40615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6CB2C6-E1B4-4942-9578-0F376185AD2E}"/>
              </a:ext>
            </a:extLst>
          </p:cNvPr>
          <p:cNvCxnSpPr/>
          <p:nvPr/>
        </p:nvCxnSpPr>
        <p:spPr>
          <a:xfrm>
            <a:off x="1355075" y="51283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B6D8E-9639-AF45-96A4-B7E8D6A03474}"/>
              </a:ext>
            </a:extLst>
          </p:cNvPr>
          <p:cNvCxnSpPr/>
          <p:nvPr/>
        </p:nvCxnSpPr>
        <p:spPr>
          <a:xfrm>
            <a:off x="1518492" y="595278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13BC46-E0E6-8C45-9A1B-61BD20C6D64A}"/>
              </a:ext>
            </a:extLst>
          </p:cNvPr>
          <p:cNvSpPr txBox="1"/>
          <p:nvPr/>
        </p:nvSpPr>
        <p:spPr>
          <a:xfrm>
            <a:off x="4192028" y="619515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B1CD6-20E6-C74A-88BA-F130E35E802D}"/>
              </a:ext>
            </a:extLst>
          </p:cNvPr>
          <p:cNvSpPr txBox="1"/>
          <p:nvPr/>
        </p:nvSpPr>
        <p:spPr>
          <a:xfrm>
            <a:off x="4130311" y="189046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9A31-335B-9408-39BD-A2D3D5C18EBB}"/>
              </a:ext>
            </a:extLst>
          </p:cNvPr>
          <p:cNvSpPr txBox="1"/>
          <p:nvPr/>
        </p:nvSpPr>
        <p:spPr>
          <a:xfrm>
            <a:off x="7821976" y="499241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</p:spTree>
    <p:extLst>
      <p:ext uri="{BB962C8B-B14F-4D97-AF65-F5344CB8AC3E}">
        <p14:creationId xmlns:p14="http://schemas.microsoft.com/office/powerpoint/2010/main" val="347638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BAA0-A1C6-1D44-829D-8FF174AE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274638"/>
            <a:ext cx="8648240" cy="11430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Peterssen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Defined a Frontogenesis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89" y="1600200"/>
                <a:ext cx="8648239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8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 dimensional/horizontal</a:t>
                </a:r>
              </a:p>
              <a:p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Lagrangian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viewpoint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how does temperature gradient vary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following the flow.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temperature gradient, deformation, and divergence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89" y="1600200"/>
                <a:ext cx="8648239" cy="4525963"/>
              </a:xfrm>
              <a:blipFill>
                <a:blip r:embed="rId2"/>
                <a:stretch>
                  <a:fillRect l="-1615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7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(2D)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0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40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pPr marL="0" indent="0" algn="ctr">
                  <a:buNone/>
                </a:pP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 is deformation and DIV is divergence</a:t>
                </a:r>
              </a:p>
              <a:p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 </a:t>
                </a:r>
                <a:r>
                  <a:rPr lang="en-US" sz="3600" dirty="0">
                    <a:ea typeface="Cambria Math" panose="02040503050406030204" pitchFamily="18" charset="0"/>
                  </a:rPr>
                  <a:t>is the angle between the isotherms and the axis of dilation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003" t="-2793"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347788" y="3953362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(2D)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Negative divergence (convergence) forces </a:t>
                </a:r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Deformation with an angle less that 45° produces 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stronger temperature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gradient enhances F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157" t="-2235" r="-2157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579143" y="3938848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D7-51AB-974E-8004-1A8E502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2" y="291162"/>
            <a:ext cx="8717096" cy="1143000"/>
          </a:xfrm>
        </p:spPr>
        <p:txBody>
          <a:bodyPr/>
          <a:lstStyle/>
          <a:p>
            <a:r>
              <a:rPr lang="en-US" sz="3200" b="1" dirty="0"/>
              <a:t>Both convergence and deformation contribute to frontogenesis in a typical midlatitude cyclone</a:t>
            </a: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EC2DAC7-3471-B64D-8B9F-816FDC7A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326" y="20226"/>
            <a:ext cx="4372180" cy="8721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1A24D-B193-B294-3F3B-628C4E9DADE1}"/>
              </a:ext>
            </a:extLst>
          </p:cNvPr>
          <p:cNvSpPr txBox="1"/>
          <p:nvPr/>
        </p:nvSpPr>
        <p:spPr>
          <a:xfrm>
            <a:off x="2827283" y="25119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ACC2A-AE28-80E3-0E47-C8A59673B348}"/>
              </a:ext>
            </a:extLst>
          </p:cNvPr>
          <p:cNvSpPr txBox="1"/>
          <p:nvPr/>
        </p:nvSpPr>
        <p:spPr>
          <a:xfrm>
            <a:off x="2270234" y="45614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7D9BD-F9C4-6F75-5B5C-5B3037ED0E14}"/>
              </a:ext>
            </a:extLst>
          </p:cNvPr>
          <p:cNvSpPr txBox="1"/>
          <p:nvPr/>
        </p:nvSpPr>
        <p:spPr>
          <a:xfrm>
            <a:off x="388062" y="30059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colder</a:t>
            </a:r>
          </a:p>
        </p:txBody>
      </p:sp>
    </p:spTree>
    <p:extLst>
      <p:ext uri="{BB962C8B-B14F-4D97-AF65-F5344CB8AC3E}">
        <p14:creationId xmlns:p14="http://schemas.microsoft.com/office/powerpoint/2010/main" val="151117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951C-F80E-0F48-B31D-F8A866A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02" y="252207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Let’s Check Out Real Examples!</a:t>
            </a:r>
          </a:p>
        </p:txBody>
      </p:sp>
    </p:spTree>
    <p:extLst>
      <p:ext uri="{BB962C8B-B14F-4D97-AF65-F5344CB8AC3E}">
        <p14:creationId xmlns:p14="http://schemas.microsoft.com/office/powerpoint/2010/main" val="150619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F7733CA-C732-9C42-902C-99B47A0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Light Blue is Frontogenesis</a:t>
            </a:r>
          </a:p>
        </p:txBody>
      </p:sp>
      <p:pic>
        <p:nvPicPr>
          <p:cNvPr id="25602" name="Content Placeholder 3" descr="fro2.tiff">
            <a:extLst>
              <a:ext uri="{FF2B5EF4-FFF2-40B4-BE49-F238E27FC236}">
                <a16:creationId xmlns:a16="http://schemas.microsoft.com/office/drawing/2014/main" id="{1C618BBD-2783-5447-A3EF-A801127F3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4" r="-19614"/>
          <a:stretch>
            <a:fillRect/>
          </a:stretch>
        </p:blipFill>
        <p:spPr>
          <a:xfrm>
            <a:off x="44038" y="1333555"/>
            <a:ext cx="9055923" cy="4980409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7648627-AF3D-F787-6832-F0B7048CA945}"/>
              </a:ext>
            </a:extLst>
          </p:cNvPr>
          <p:cNvSpPr/>
          <p:nvPr/>
        </p:nvSpPr>
        <p:spPr>
          <a:xfrm rot="20914085">
            <a:off x="5411673" y="2090417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019F9-7752-DA6B-E72C-913FF1D9B797}"/>
              </a:ext>
            </a:extLst>
          </p:cNvPr>
          <p:cNvSpPr txBox="1"/>
          <p:nvPr/>
        </p:nvSpPr>
        <p:spPr>
          <a:xfrm>
            <a:off x="7453356" y="183022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Convergence</a:t>
            </a:r>
          </a:p>
          <a:p>
            <a:r>
              <a:rPr lang="en-US" b="1" dirty="0"/>
              <a:t>Frontogenesis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E7C823D-4828-5ED3-E999-A2735185BF4F}"/>
              </a:ext>
            </a:extLst>
          </p:cNvPr>
          <p:cNvSpPr/>
          <p:nvPr/>
        </p:nvSpPr>
        <p:spPr>
          <a:xfrm rot="20914085">
            <a:off x="4218750" y="4273392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CD912-F743-55EF-FCE5-FFD278423412}"/>
              </a:ext>
            </a:extLst>
          </p:cNvPr>
          <p:cNvSpPr txBox="1"/>
          <p:nvPr/>
        </p:nvSpPr>
        <p:spPr>
          <a:xfrm>
            <a:off x="6190593" y="410975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Deformation</a:t>
            </a:r>
          </a:p>
          <a:p>
            <a:r>
              <a:rPr lang="en-US" b="1" dirty="0"/>
              <a:t>Frontogenesis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6718395-2808-144B-BDD4-2834F67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 descr="FROm3.tiff">
            <a:extLst>
              <a:ext uri="{FF2B5EF4-FFF2-40B4-BE49-F238E27FC236}">
                <a16:creationId xmlns:a16="http://schemas.microsoft.com/office/drawing/2014/main" id="{1ABF6DC6-8F68-F640-9169-04BEEEBE5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r="-2285"/>
          <a:stretch/>
        </p:blipFill>
        <p:spPr>
          <a:xfrm>
            <a:off x="1156772" y="649983"/>
            <a:ext cx="6466901" cy="555803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8" y="0"/>
            <a:ext cx="7723187" cy="68659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8FE98-3297-63DE-5305-153F9688D0B0}"/>
              </a:ext>
            </a:extLst>
          </p:cNvPr>
          <p:cNvSpPr txBox="1"/>
          <p:nvPr/>
        </p:nvSpPr>
        <p:spPr>
          <a:xfrm>
            <a:off x="369065" y="3195144"/>
            <a:ext cx="1291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Deformation</a:t>
            </a:r>
          </a:p>
          <a:p>
            <a:r>
              <a:rPr lang="en-US" dirty="0"/>
              <a:t>In winds with</a:t>
            </a:r>
          </a:p>
          <a:p>
            <a:r>
              <a:rPr lang="en-US" dirty="0"/>
              <a:t>Around the cold front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00BA050D-CDB3-0819-5495-E88E668EEB51}"/>
              </a:ext>
            </a:extLst>
          </p:cNvPr>
          <p:cNvSpPr/>
          <p:nvPr/>
        </p:nvSpPr>
        <p:spPr>
          <a:xfrm>
            <a:off x="4572000" y="4151586"/>
            <a:ext cx="1040524" cy="3783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38189" r="36589" b="22499"/>
          <a:stretch/>
        </p:blipFill>
        <p:spPr>
          <a:xfrm>
            <a:off x="1200838" y="967197"/>
            <a:ext cx="7006729" cy="5265793"/>
          </a:xfrm>
        </p:spPr>
      </p:pic>
    </p:spTree>
    <p:extLst>
      <p:ext uri="{BB962C8B-B14F-4D97-AF65-F5344CB8AC3E}">
        <p14:creationId xmlns:p14="http://schemas.microsoft.com/office/powerpoint/2010/main" val="30378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9B69110-E538-A84E-BC0F-C0404E67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04825"/>
            <a:ext cx="8469313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or Bergen School Meteorologists in the early 20</a:t>
            </a:r>
            <a:r>
              <a:rPr lang="en-US" altLang="en-US" sz="3200" b="1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century were the first to describe fronts </a:t>
            </a:r>
            <a:r>
              <a:rPr lang="en-US" altLang="en-U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 their evolution</a:t>
            </a:r>
          </a:p>
        </p:txBody>
      </p:sp>
      <p:pic>
        <p:nvPicPr>
          <p:cNvPr id="16386" name="Picture 3" descr="bjerknes-diagram.jpg">
            <a:extLst>
              <a:ext uri="{FF2B5EF4-FFF2-40B4-BE49-F238E27FC236}">
                <a16:creationId xmlns:a16="http://schemas.microsoft.com/office/drawing/2014/main" id="{278598AE-3B24-BD45-A9CD-5D759CEE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579" r="10080" b="1579"/>
          <a:stretch>
            <a:fillRect/>
          </a:stretch>
        </p:blipFill>
        <p:spPr bwMode="auto">
          <a:xfrm>
            <a:off x="2933700" y="2063750"/>
            <a:ext cx="41338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D7D9F98F-B360-834E-868D-B30692EC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04018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Bjernkes, 1919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071-0FF6-3848-B95C-DF258DDB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E34E0CD8-7CA9-F149-B0C9-9CBBDEFEF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12" y="947452"/>
            <a:ext cx="6613575" cy="5222780"/>
          </a:xfrm>
        </p:spPr>
      </p:pic>
    </p:spTree>
    <p:extLst>
      <p:ext uri="{BB962C8B-B14F-4D97-AF65-F5344CB8AC3E}">
        <p14:creationId xmlns:p14="http://schemas.microsoft.com/office/powerpoint/2010/main" val="352790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8BA7-E2F2-DA4C-AADD-BBF426FD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44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Theoretical Studies in the 1940s and 1950s Showed That Synoptic  Scale Deformation and Convergence Was </a:t>
            </a:r>
            <a:r>
              <a:rPr lang="en-US" sz="3600" b="1" dirty="0"/>
              <a:t>NOT Enough</a:t>
            </a:r>
            <a:r>
              <a:rPr lang="en-US" sz="3600" b="1" dirty="0">
                <a:solidFill>
                  <a:schemeClr val="tx2"/>
                </a:solidFill>
              </a:rPr>
              <a:t> to Rapidly Produce Mesoscale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F863-34DC-6641-9835-6949B231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3734718"/>
            <a:ext cx="7860535" cy="228127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“secret” </a:t>
            </a:r>
            <a:r>
              <a:rPr lang="en-US" dirty="0"/>
              <a:t>was learned in the 1950s.</a:t>
            </a:r>
          </a:p>
          <a:p>
            <a:r>
              <a:rPr lang="en-US" b="1" dirty="0"/>
              <a:t>Mesoscale processes </a:t>
            </a:r>
            <a:r>
              <a:rPr lang="en-US" dirty="0"/>
              <a:t>are needed for the final and rapid concentration of temperature gradients.</a:t>
            </a:r>
          </a:p>
        </p:txBody>
      </p:sp>
    </p:spTree>
    <p:extLst>
      <p:ext uri="{BB962C8B-B14F-4D97-AF65-F5344CB8AC3E}">
        <p14:creationId xmlns:p14="http://schemas.microsoft.com/office/powerpoint/2010/main" val="60488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 Scale Winds Alone</a:t>
            </a:r>
            <a:br>
              <a:rPr lang="en-US" dirty="0"/>
            </a:br>
            <a:r>
              <a:rPr lang="en-US" dirty="0"/>
              <a:t>Were Not Enough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134315" y="41511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628457" y="405832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531141" y="4576173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3C54-AB30-AB19-0A35-B0C97427905B}"/>
              </a:ext>
            </a:extLst>
          </p:cNvPr>
          <p:cNvSpPr txBox="1"/>
          <p:nvPr/>
        </p:nvSpPr>
        <p:spPr>
          <a:xfrm>
            <a:off x="1809769" y="567897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Arrows show large-scale synoptically forced winds</a:t>
            </a:r>
          </a:p>
        </p:txBody>
      </p:sp>
    </p:spTree>
    <p:extLst>
      <p:ext uri="{BB962C8B-B14F-4D97-AF65-F5344CB8AC3E}">
        <p14:creationId xmlns:p14="http://schemas.microsoft.com/office/powerpoint/2010/main" val="2558719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6FC9-DA9A-9747-B684-390CC3FC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9028"/>
            <a:ext cx="8229600" cy="1143000"/>
          </a:xfrm>
        </p:spPr>
        <p:txBody>
          <a:bodyPr/>
          <a:lstStyle/>
          <a:p>
            <a:r>
              <a:rPr lang="en-US" dirty="0"/>
              <a:t>Now the secret…..</a:t>
            </a:r>
          </a:p>
        </p:txBody>
      </p:sp>
    </p:spTree>
    <p:extLst>
      <p:ext uri="{BB962C8B-B14F-4D97-AF65-F5344CB8AC3E}">
        <p14:creationId xmlns:p14="http://schemas.microsoft.com/office/powerpoint/2010/main" val="35277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1032-3DC0-5401-C0E7-76D45605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3" y="64250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 Application of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+mn-lt"/>
              </a:rPr>
              <a:t>Chatelier’s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 Principle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53D2-48FC-5581-E084-2F11E3FE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effectLst/>
              </a:rPr>
              <a:t>If the equilibrium of a system is disturbed by a change in one or more of the determining factors (as temperature, pressure, or concentration) the system tends to adjust itself to a new equilibrium by counteracting as far as possible the effect of the change</a:t>
            </a:r>
          </a:p>
          <a:p>
            <a:pPr marL="0" indent="0" algn="l">
              <a:buNone/>
            </a:pPr>
            <a:r>
              <a:rPr lang="en-US" dirty="0">
                <a:effectLst/>
              </a:rPr>
              <a:t>— </a:t>
            </a:r>
            <a:r>
              <a:rPr lang="en-US" i="1" dirty="0">
                <a:effectLst/>
              </a:rPr>
              <a:t>Le </a:t>
            </a:r>
            <a:r>
              <a:rPr lang="en-US" i="1" dirty="0" err="1">
                <a:effectLst/>
              </a:rPr>
              <a:t>Chatelier's</a:t>
            </a:r>
            <a:r>
              <a:rPr lang="en-US" i="1" dirty="0">
                <a:effectLst/>
              </a:rPr>
              <a:t> principle, Merriam-Webster Dictionary</a:t>
            </a: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Circulations</a:t>
            </a:r>
            <a:r>
              <a:rPr lang="en-US" dirty="0"/>
              <a:t>: Help Tighten Up Front!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8AE6-578D-4AD5-92B0-B36A0B3AEC34}"/>
              </a:ext>
            </a:extLst>
          </p:cNvPr>
          <p:cNvSpPr txBox="1"/>
          <p:nvPr/>
        </p:nvSpPr>
        <p:spPr>
          <a:xfrm>
            <a:off x="7124044" y="303597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Upward motion</a:t>
            </a:r>
          </a:p>
          <a:p>
            <a:r>
              <a:rPr lang="en-US" dirty="0"/>
              <a:t>Adiabatic cooling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B6C5700-0F89-BF75-4455-4A47BF567024}"/>
              </a:ext>
            </a:extLst>
          </p:cNvPr>
          <p:cNvSpPr/>
          <p:nvPr/>
        </p:nvSpPr>
        <p:spPr>
          <a:xfrm rot="5400000">
            <a:off x="2576778" y="5375075"/>
            <a:ext cx="612690" cy="19900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262A7-A24C-AFCD-49F3-CDED9CE4FE88}"/>
              </a:ext>
            </a:extLst>
          </p:cNvPr>
          <p:cNvSpPr txBox="1"/>
          <p:nvPr/>
        </p:nvSpPr>
        <p:spPr>
          <a:xfrm>
            <a:off x="3862398" y="6250577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circulation fighting the synoptic forcing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1EE919-7E41-A11A-1C73-8CFB02CA0F3F}"/>
              </a:ext>
            </a:extLst>
          </p:cNvPr>
          <p:cNvSpPr txBox="1"/>
          <p:nvPr/>
        </p:nvSpPr>
        <p:spPr>
          <a:xfrm>
            <a:off x="155691" y="3128674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Downward motion</a:t>
            </a:r>
          </a:p>
          <a:p>
            <a:r>
              <a:rPr lang="en-US" dirty="0"/>
              <a:t>Adiabatic warming</a:t>
            </a:r>
          </a:p>
        </p:txBody>
      </p:sp>
    </p:spTree>
    <p:extLst>
      <p:ext uri="{BB962C8B-B14F-4D97-AF65-F5344CB8AC3E}">
        <p14:creationId xmlns:p14="http://schemas.microsoft.com/office/powerpoint/2010/main" val="290791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DFC6-A75B-187B-7303-F521A822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763C81FA-C43C-5906-AD47-A6C9B65AD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71" y="1001794"/>
            <a:ext cx="7395391" cy="4854411"/>
          </a:xfrm>
        </p:spPr>
      </p:pic>
    </p:spTree>
    <p:extLst>
      <p:ext uri="{BB962C8B-B14F-4D97-AF65-F5344CB8AC3E}">
        <p14:creationId xmlns:p14="http://schemas.microsoft.com/office/powerpoint/2010/main" val="1709335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274638"/>
            <a:ext cx="8711476" cy="1143000"/>
          </a:xfrm>
        </p:spPr>
        <p:txBody>
          <a:bodyPr/>
          <a:lstStyle/>
          <a:p>
            <a:r>
              <a:rPr lang="en-US" sz="4000" b="1" dirty="0"/>
              <a:t>Secondary Circulations</a:t>
            </a:r>
            <a:r>
              <a:rPr lang="en-US" sz="4000" dirty="0"/>
              <a:t> Occur to Attempt to Retain Thermal Wind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B4450-0C28-8175-96FA-E32D64A05E57}"/>
              </a:ext>
            </a:extLst>
          </p:cNvPr>
          <p:cNvSpPr txBox="1"/>
          <p:nvPr/>
        </p:nvSpPr>
        <p:spPr>
          <a:xfrm>
            <a:off x="1595447" y="5550648"/>
            <a:ext cx="590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Ironically, the secondary circulations enhance the mesoscale temperature gradients associated with the front</a:t>
            </a:r>
          </a:p>
        </p:txBody>
      </p:sp>
    </p:spTree>
    <p:extLst>
      <p:ext uri="{BB962C8B-B14F-4D97-AF65-F5344CB8AC3E}">
        <p14:creationId xmlns:p14="http://schemas.microsoft.com/office/powerpoint/2010/main" val="258952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3BBB-570B-489F-47F6-8745C029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Rapid Collapse of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19E9-59B0-D149-2C91-20827168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secondary circulations working, fronts can rapidly intensity.</a:t>
            </a:r>
          </a:p>
          <a:p>
            <a:r>
              <a:rPr lang="en-US" dirty="0"/>
              <a:t>Major increases in frontal intensity can occur in less than a day.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5145C51F-4C0F-4227-3D06-D81F9A04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9" y="3863181"/>
            <a:ext cx="5775434" cy="25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0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F5F-796D-DC47-B367-36F0D10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8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Typically, low-level fronts weaken with height (horizontal temperature gradients lessen with height)</a:t>
            </a:r>
          </a:p>
        </p:txBody>
      </p:sp>
      <p:pic>
        <p:nvPicPr>
          <p:cNvPr id="29698" name="Content Placeholder 3" descr="surface201102020000.gif">
            <a:extLst>
              <a:ext uri="{FF2B5EF4-FFF2-40B4-BE49-F238E27FC236}">
                <a16:creationId xmlns:a16="http://schemas.microsoft.com/office/drawing/2014/main" id="{F5AAAEC7-DBC0-AE49-B318-D3C320C13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1549017" y="2342877"/>
            <a:ext cx="7286625" cy="4006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CFB7-BB31-2740-A088-BF64462A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6221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Concept of Evolution of Cyclones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Bjerknes and Solberg</a:t>
            </a:r>
            <a:br>
              <a:rPr lang="en-US" sz="2667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1922</a:t>
            </a:r>
          </a:p>
        </p:txBody>
      </p:sp>
      <p:pic>
        <p:nvPicPr>
          <p:cNvPr id="17410" name="Content Placeholder 3" descr="BjerknesSolberg1.tiff">
            <a:extLst>
              <a:ext uri="{FF2B5EF4-FFF2-40B4-BE49-F238E27FC236}">
                <a16:creationId xmlns:a16="http://schemas.microsoft.com/office/drawing/2014/main" id="{31E2CBC2-82FB-6A42-8EEA-D07E4C5D0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401638"/>
            <a:ext cx="3497263" cy="6223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64A-E3A3-4A4A-AAD1-03499CC2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4" name="Content Placeholder 3" descr="surface201102020000.gif">
            <a:extLst>
              <a:ext uri="{FF2B5EF4-FFF2-40B4-BE49-F238E27FC236}">
                <a16:creationId xmlns:a16="http://schemas.microsoft.com/office/drawing/2014/main" id="{7859DEA4-D7FD-B144-A188-4967A66C9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457199" y="1602223"/>
            <a:ext cx="8572707" cy="4710441"/>
          </a:xfrm>
        </p:spPr>
      </p:pic>
    </p:spTree>
    <p:extLst>
      <p:ext uri="{BB962C8B-B14F-4D97-AF65-F5344CB8AC3E}">
        <p14:creationId xmlns:p14="http://schemas.microsoft.com/office/powerpoint/2010/main" val="583384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DFDB314-0AAA-ED47-A38B-C29CC393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850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3" descr="201102020000.gif">
            <a:extLst>
              <a:ext uri="{FF2B5EF4-FFF2-40B4-BE49-F238E27FC236}">
                <a16:creationId xmlns:a16="http://schemas.microsoft.com/office/drawing/2014/main" id="{A8ADA32E-4D97-584D-B347-DFD5596CD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95C355E-C04E-6F48-A415-9755762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700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3" descr="700201102020000.gif">
            <a:extLst>
              <a:ext uri="{FF2B5EF4-FFF2-40B4-BE49-F238E27FC236}">
                <a16:creationId xmlns:a16="http://schemas.microsoft.com/office/drawing/2014/main" id="{BEC73D15-A8B7-4041-945B-E50F821F1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BF00DC3-BECF-DD4D-9B8D-9C92CF4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76897" cy="70280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500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0" name="Content Placeholder 3" descr="500201102020000.gif">
            <a:extLst>
              <a:ext uri="{FF2B5EF4-FFF2-40B4-BE49-F238E27FC236}">
                <a16:creationId xmlns:a16="http://schemas.microsoft.com/office/drawing/2014/main" id="{50683549-8921-594D-936A-24D7BE7F6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-987"/>
          <a:stretch/>
        </p:blipFill>
        <p:spPr>
          <a:xfrm>
            <a:off x="1411171" y="977441"/>
            <a:ext cx="6891052" cy="560592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3C9-81CD-F742-A65B-EF0AB553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894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weaken away from the surface?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/>
              <a:t>Vertical motions increase aloft</a:t>
            </a:r>
            <a:r>
              <a:rPr lang="en-US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6649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motions increase with height and weaken temp.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093340" y="425045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285858" y="3584717"/>
            <a:ext cx="149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336721" y="4649811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 rot="17930800">
            <a:off x="5262943" y="253650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7129728">
            <a:off x="3717254" y="3086934"/>
            <a:ext cx="517793" cy="148300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7855167">
            <a:off x="2912701" y="669810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6983291">
            <a:off x="5235035" y="4103750"/>
            <a:ext cx="517793" cy="93689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8092160">
            <a:off x="6752754" y="3978893"/>
            <a:ext cx="521532" cy="76725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33BE32C-D846-444C-9095-9F08F84E5E89}"/>
              </a:ext>
            </a:extLst>
          </p:cNvPr>
          <p:cNvSpPr/>
          <p:nvPr/>
        </p:nvSpPr>
        <p:spPr>
          <a:xfrm rot="7129728">
            <a:off x="1661177" y="1521647"/>
            <a:ext cx="517793" cy="232240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4DEC5-CBEA-FE40-B3C6-E72F0D45504D}"/>
              </a:ext>
            </a:extLst>
          </p:cNvPr>
          <p:cNvSpPr txBox="1"/>
          <p:nvPr/>
        </p:nvSpPr>
        <p:spPr>
          <a:xfrm>
            <a:off x="3946190" y="1801348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Adiabatic cooling on warm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5459-2920-3B4A-BE95-01983E687AE7}"/>
              </a:ext>
            </a:extLst>
          </p:cNvPr>
          <p:cNvSpPr txBox="1"/>
          <p:nvPr/>
        </p:nvSpPr>
        <p:spPr>
          <a:xfrm>
            <a:off x="491155" y="3347318"/>
            <a:ext cx="249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Adiabatic warming</a:t>
            </a:r>
          </a:p>
          <a:p>
            <a:r>
              <a:rPr lang="en-US" sz="2400" b="1" dirty="0"/>
              <a:t>On cold side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7BE9A-6341-6742-A275-FA558203DC23}"/>
              </a:ext>
            </a:extLst>
          </p:cNvPr>
          <p:cNvSpPr txBox="1"/>
          <p:nvPr/>
        </p:nvSpPr>
        <p:spPr>
          <a:xfrm>
            <a:off x="853424" y="5641510"/>
            <a:ext cx="747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Thus, the effects of vertical motions on temperature increase with height</a:t>
            </a:r>
          </a:p>
        </p:txBody>
      </p:sp>
    </p:spTree>
    <p:extLst>
      <p:ext uri="{BB962C8B-B14F-4D97-AF65-F5344CB8AC3E}">
        <p14:creationId xmlns:p14="http://schemas.microsoft.com/office/powerpoint/2010/main" val="2932735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8BD-894E-6845-9DFE-630A821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7" y="516945"/>
            <a:ext cx="8455446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Vertical motions can also create and maintain fronts in some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7B5-E844-5B44-83A9-9A4499D1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706"/>
            <a:ext cx="8229600" cy="4525963"/>
          </a:xfrm>
        </p:spPr>
        <p:txBody>
          <a:bodyPr/>
          <a:lstStyle/>
          <a:p>
            <a:r>
              <a:rPr lang="en-US" sz="3600" dirty="0"/>
              <a:t>Near the tropopause, vertical motions can create/strengthen </a:t>
            </a:r>
            <a:r>
              <a:rPr lang="en-US" sz="3600" b="1" dirty="0"/>
              <a:t>upper-level fronts</a:t>
            </a:r>
            <a:r>
              <a:rPr lang="en-US" sz="3600" dirty="0"/>
              <a:t>.</a:t>
            </a:r>
          </a:p>
          <a:p>
            <a:r>
              <a:rPr lang="en-US" sz="3600" dirty="0"/>
              <a:t>Horizontal variations in vertical motion can produce horizontal temperature gradients through a mechanism called </a:t>
            </a:r>
            <a:r>
              <a:rPr lang="en-US" sz="3600" b="1" dirty="0"/>
              <a:t>tilting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915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2A71B-6C7E-1D4E-9831-D760F429A2AF}"/>
              </a:ext>
            </a:extLst>
          </p:cNvPr>
          <p:cNvSpPr txBox="1"/>
          <p:nvPr/>
        </p:nvSpPr>
        <p:spPr>
          <a:xfrm>
            <a:off x="587234" y="4745131"/>
            <a:ext cx="8556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Vertical Motions Can Create a Temperature Gradient</a:t>
            </a:r>
          </a:p>
          <a:p>
            <a:r>
              <a:rPr lang="en-US" sz="2800" b="1" dirty="0"/>
              <a:t>Called tilting frontogenesis</a:t>
            </a:r>
          </a:p>
        </p:txBody>
      </p:sp>
    </p:spTree>
    <p:extLst>
      <p:ext uri="{BB962C8B-B14F-4D97-AF65-F5344CB8AC3E}">
        <p14:creationId xmlns:p14="http://schemas.microsoft.com/office/powerpoint/2010/main" val="3858120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D9B0A-BFD7-C75D-E5BE-04165C8BA0C6}"/>
              </a:ext>
            </a:extLst>
          </p:cNvPr>
          <p:cNvSpPr txBox="1"/>
          <p:nvPr/>
        </p:nvSpPr>
        <p:spPr>
          <a:xfrm>
            <a:off x="1429115" y="4941764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Cooling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D5B10-803E-22AF-DBB2-1BCCB48DEBDB}"/>
              </a:ext>
            </a:extLst>
          </p:cNvPr>
          <p:cNvSpPr txBox="1"/>
          <p:nvPr/>
        </p:nvSpPr>
        <p:spPr>
          <a:xfrm>
            <a:off x="5409652" y="5003319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Warming</a:t>
            </a:r>
          </a:p>
        </p:txBody>
      </p:sp>
    </p:spTree>
    <p:extLst>
      <p:ext uri="{BB962C8B-B14F-4D97-AF65-F5344CB8AC3E}">
        <p14:creationId xmlns:p14="http://schemas.microsoft.com/office/powerpoint/2010/main" val="3179060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32E773B-A98F-EB43-AC26-4A3B8B9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8270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Fronts often develop and strengthen during midlatitude cyclone development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A0132C4-AA10-A846-95A4-A6CAC80A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02" y="2704306"/>
            <a:ext cx="3630386" cy="3438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Frontogenesis and cyclogenesis go hand in hand!</a:t>
            </a:r>
          </a:p>
        </p:txBody>
      </p:sp>
      <p:pic>
        <p:nvPicPr>
          <p:cNvPr id="34819" name="Content Placeholder 3" descr="BjerknesSolberg1.tiff">
            <a:extLst>
              <a:ext uri="{FF2B5EF4-FFF2-40B4-BE49-F238E27FC236}">
                <a16:creationId xmlns:a16="http://schemas.microsoft.com/office/drawing/2014/main" id="{BB5D35BD-B2DD-C249-ACE7-F377467C7F9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05075"/>
            <a:ext cx="21558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53540FE-5115-B04C-A3D3-0D77A1A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2062162"/>
            <a:ext cx="4550979" cy="273367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Started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a Strong Polar Front and Had Limited Discussion of How Fronts Formed and Evolved</a:t>
            </a:r>
          </a:p>
        </p:txBody>
      </p:sp>
      <p:pic>
        <p:nvPicPr>
          <p:cNvPr id="21506" name="Content Placeholder 3" descr="BjerknesSolberg1.tiff">
            <a:extLst>
              <a:ext uri="{FF2B5EF4-FFF2-40B4-BE49-F238E27FC236}">
                <a16:creationId xmlns:a16="http://schemas.microsoft.com/office/drawing/2014/main" id="{7C09D65D-CF06-1A42-9297-FF09FE98C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004888"/>
            <a:ext cx="2543175" cy="452596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54E4F67-8B37-F74A-A460-FE6F755D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17" y="356337"/>
            <a:ext cx="2496207" cy="6373174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Simulations of cyclogenesis/frontogenesis</a:t>
            </a:r>
          </a:p>
        </p:txBody>
      </p:sp>
      <p:pic>
        <p:nvPicPr>
          <p:cNvPr id="35843" name="Picture 6">
            <a:extLst>
              <a:ext uri="{FF2B5EF4-FFF2-40B4-BE49-F238E27FC236}">
                <a16:creationId xmlns:a16="http://schemas.microsoft.com/office/drawing/2014/main" id="{3679E53F-6A84-A244-BBA8-0370C2F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9" y="356337"/>
            <a:ext cx="2990948" cy="61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42D538B-5386-7140-A015-9CD6BC6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9D5CF72F-63D7-6D4D-88D5-7040FE4F4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74638"/>
            <a:ext cx="8243888" cy="61817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3936BDF-B855-1944-9087-8B3AF214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80AE7778-E53D-A640-B4DB-C80AEAEA6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74638"/>
            <a:ext cx="8359775" cy="6269037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F3F9A50-E1E5-AE4B-BC96-3D0DB41C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61BB6DD8-BB7F-1242-BCAA-C28BD0713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390525"/>
            <a:ext cx="8312150" cy="623252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409B7E6-DE24-1C48-A9E0-236B623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9938" name="Content Placeholder 3">
            <a:extLst>
              <a:ext uri="{FF2B5EF4-FFF2-40B4-BE49-F238E27FC236}">
                <a16:creationId xmlns:a16="http://schemas.microsoft.com/office/drawing/2014/main" id="{35EF804E-0DCB-884F-A8AF-E75373FAE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00025"/>
            <a:ext cx="8596312" cy="644683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0384869-695B-B648-8917-98ECA5B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0E572AF3-882C-2B48-A999-C9237CCA5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063"/>
            <a:ext cx="8623300" cy="6465887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DAC6640-CC3C-CB40-B5B1-E2563BED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25771FE0-82F9-BC41-BBE9-3325306DA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01600"/>
            <a:ext cx="8824912" cy="661828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8BF99B3-AC75-AE42-89FF-4C4B3D6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Frontal Width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BB00890-8907-1447-B7BD-8954DA27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Typically, most of the temperature drop occurs over 100-200 km.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very sharp fronts, the majority of the change can occur in </a:t>
            </a:r>
            <a:r>
              <a:rPr lang="en-US" altLang="en-US" b="1" dirty="0">
                <a:ea typeface="ＭＳ Ｐゴシック" panose="020B0600070205080204" pitchFamily="34" charset="-128"/>
              </a:rPr>
              <a:t>1-10 km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Terrain can help sharpen fronts (e.g., Colorado Front Range near Denver)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 the oceans. the frontal temperature change can weaken and expand.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7C8A11C-BCD3-D544-8815-1769FFB9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6527"/>
            <a:ext cx="848710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Fronts Are Very Sharp Particularly Near the Surface and Terrain</a:t>
            </a:r>
          </a:p>
        </p:txBody>
      </p:sp>
      <p:pic>
        <p:nvPicPr>
          <p:cNvPr id="44034" name="Content Placeholder 3" descr="Superfront.tiff">
            <a:extLst>
              <a:ext uri="{FF2B5EF4-FFF2-40B4-BE49-F238E27FC236}">
                <a16:creationId xmlns:a16="http://schemas.microsoft.com/office/drawing/2014/main" id="{09CDA064-42AF-C24D-B951-D02AF8C35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21" r="-55121"/>
          <a:stretch>
            <a:fillRect/>
          </a:stretch>
        </p:blipFill>
        <p:spPr>
          <a:xfrm>
            <a:off x="457200" y="2020613"/>
            <a:ext cx="8229600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17C408B-7077-AF4E-BC5A-E0EB170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sharpfront.tiff">
            <a:extLst>
              <a:ext uri="{FF2B5EF4-FFF2-40B4-BE49-F238E27FC236}">
                <a16:creationId xmlns:a16="http://schemas.microsoft.com/office/drawing/2014/main" id="{FE6DF27A-A57F-2C42-91FF-72EBB7390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77" r="32066" b="13615"/>
          <a:stretch>
            <a:fillRect/>
          </a:stretch>
        </p:blipFill>
        <p:spPr>
          <a:xfrm>
            <a:off x="344488" y="1203325"/>
            <a:ext cx="8362950" cy="2951163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930B7C3-2325-2546-AE60-98674EBAF7E5}"/>
              </a:ext>
            </a:extLst>
          </p:cNvPr>
          <p:cNvSpPr/>
          <p:nvPr/>
        </p:nvSpPr>
        <p:spPr>
          <a:xfrm rot="2603420">
            <a:off x="3877938" y="4594035"/>
            <a:ext cx="2555913" cy="782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F0302A-45C9-1A4E-8A36-05EE489E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618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are there fronts?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37AF1D8-3D37-5A43-A044-383FAB44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5959"/>
            <a:ext cx="8400361" cy="37760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attempts were based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kinematic description of frontogenesis</a:t>
            </a: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Kinematics</a:t>
            </a:r>
            <a:r>
              <a:rPr lang="en-US" altLang="en-US" b="1" dirty="0">
                <a:ea typeface="ＭＳ Ｐゴシック" panose="020B0600070205080204" pitchFamily="34" charset="-128"/>
              </a:rPr>
              <a:t> regards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description of motions </a:t>
            </a:r>
            <a:r>
              <a:rPr lang="en-US" altLang="en-US" b="1" dirty="0">
                <a:ea typeface="ＭＳ Ｐゴシック" panose="020B0600070205080204" pitchFamily="34" charset="-128"/>
              </a:rPr>
              <a:t>rather than the forces driving motions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How do wind and temperature fields interact to increase temperature gradients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4F18104-00C1-EB41-B305-278016B7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Colorado Event</a:t>
            </a:r>
          </a:p>
        </p:txBody>
      </p:sp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6F94C416-0804-A14F-8A18-3B7A208FD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027113"/>
            <a:ext cx="7045325" cy="50673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E4589720-82DF-9644-9961-B14E235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060"/>
            <a:ext cx="8969827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Fronts (and cyclones) tend to develop or are strongest in regions of naturally strong horizontal temperature gradients (e.g., SE US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88392F1E-E958-0B41-B59D-B2E3D95A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63" y="2333625"/>
            <a:ext cx="6111875" cy="393858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25D886-B4AE-FA4C-8F32-8D70BFD97390}"/>
              </a:ext>
            </a:extLst>
          </p:cNvPr>
          <p:cNvSpPr/>
          <p:nvPr/>
        </p:nvSpPr>
        <p:spPr>
          <a:xfrm>
            <a:off x="5959475" y="3016250"/>
            <a:ext cx="1131888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58B43-640F-0842-B01C-BA0CD50F3EFD}"/>
              </a:ext>
            </a:extLst>
          </p:cNvPr>
          <p:cNvSpPr/>
          <p:nvPr/>
        </p:nvSpPr>
        <p:spPr>
          <a:xfrm>
            <a:off x="2863850" y="2911475"/>
            <a:ext cx="1130300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Makes Sense from the Frontogenetical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  <a:blipFill>
                <a:blip r:embed="rId2"/>
                <a:stretch>
                  <a:fillRect l="-2003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2373360" y="3680770"/>
            <a:ext cx="3107657" cy="2535573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DCB0FF8C-7D1A-D1D9-C88E-1548548B92C1}"/>
              </a:ext>
            </a:extLst>
          </p:cNvPr>
          <p:cNvSpPr/>
          <p:nvPr/>
        </p:nvSpPr>
        <p:spPr>
          <a:xfrm>
            <a:off x="1942436" y="2406869"/>
            <a:ext cx="861848" cy="9275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7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1511A82-BDD2-3D4A-85AD-B86D8D9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49710" cy="8001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Fronts are strongest near  atmosphere “barriers”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20296A8-D34E-5144-A4D9-6D38FFD7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282645"/>
            <a:ext cx="5214937" cy="4656137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Near the ground, where weak vertical motions don’t reduce temperature gradients.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Aloft near the tropopause (</a:t>
            </a:r>
            <a:r>
              <a:rPr lang="en-US" altLang="en-US" b="1" dirty="0">
                <a:ea typeface="ＭＳ Ｐゴシック" panose="020B0600070205080204" pitchFamily="34" charset="-128"/>
              </a:rPr>
              <a:t>upper-level fronts</a:t>
            </a:r>
            <a:r>
              <a:rPr lang="en-US" altLang="en-US" dirty="0">
                <a:ea typeface="ＭＳ Ｐゴシック" panose="020B0600070205080204" pitchFamily="34" charset="-128"/>
              </a:rPr>
              <a:t>), where distortions of strong vertical potential temperature gradients can produce horizontal temperature gradients.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B633463-0FC5-704C-8C33-5E0B1270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21667" b="47250"/>
          <a:stretch>
            <a:fillRect/>
          </a:stretch>
        </p:blipFill>
        <p:spPr bwMode="auto">
          <a:xfrm>
            <a:off x="5357813" y="2195512"/>
            <a:ext cx="37861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F385-DA97-1E43-BD0A-284E8C0C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1410904"/>
            <a:ext cx="4439798" cy="37465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With a pre-existing temperature gradient, certain wind fields can </a:t>
            </a:r>
            <a:r>
              <a:rPr lang="en-US" b="1" dirty="0"/>
              <a:t>concentrate</a:t>
            </a:r>
            <a:r>
              <a:rPr lang="en-US" b="1" dirty="0">
                <a:solidFill>
                  <a:schemeClr val="accent1"/>
                </a:solidFill>
              </a:rPr>
              <a:t> the temperature gradient, resulting in frontogenesis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76A20CD-6332-1C45-B605-FC733C20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313" y="1586429"/>
            <a:ext cx="3989116" cy="35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4D77-7127-DB39-C08D-DD05112C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520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FD9D-1E24-02F5-AF7B-E041E918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256" y="2356946"/>
            <a:ext cx="6773917" cy="3024352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Kinematics is </a:t>
            </a:r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the branch of physics that deals with the analysis of the motion of objects </a:t>
            </a:r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without concern for the forces causing the motion</a:t>
            </a:r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76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60D79AA-164F-EF44-A2FE-33FD24BC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8791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Kinematics 101:  </a:t>
            </a:r>
            <a:r>
              <a:rPr lang="en-US" altLang="en-US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wind around a point can be linearly decomposed into four key components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020D52B-0A40-BA4C-AACD-88452B0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108" y="2933968"/>
            <a:ext cx="5575482" cy="2706668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Translation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Rotation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Divergence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Deformation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1041</Words>
  <Application>Microsoft Macintosh PowerPoint</Application>
  <PresentationFormat>On-screen Show (4:3)</PresentationFormat>
  <Paragraphs>157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Calibri</vt:lpstr>
      <vt:lpstr>Cambria Math</vt:lpstr>
      <vt:lpstr>Google Sans</vt:lpstr>
      <vt:lpstr>Linux Libertine</vt:lpstr>
      <vt:lpstr>Symbol</vt:lpstr>
      <vt:lpstr>Office Theme</vt:lpstr>
      <vt:lpstr>Frontogenesis and Frontolysis ATMS 370:  2025</vt:lpstr>
      <vt:lpstr>Definitions</vt:lpstr>
      <vt:lpstr>The Norwegian or Bergen School Meteorologists in the early 20th century were the first to describe fronts and their evolution</vt:lpstr>
      <vt:lpstr>Concept of Evolution of Cyclones  Bjerknes and Solberg 1922</vt:lpstr>
      <vt:lpstr>The Norwegian Cyclone Model Started with a Strong Polar Front and Had Limited Discussion of How Fronts Formed and Evolved</vt:lpstr>
      <vt:lpstr>Why are there fronts? </vt:lpstr>
      <vt:lpstr>With a pre-existing temperature gradient, certain wind fields can concentrate the temperature gradient, resulting in frontogenesis</vt:lpstr>
      <vt:lpstr>Kinematics</vt:lpstr>
      <vt:lpstr>Kinematics 101:  the wind around a point can be linearly decomposed into four key components</vt:lpstr>
      <vt:lpstr>Translation: movement in one direction</vt:lpstr>
      <vt:lpstr>Rotation (cyclonic or anticyclonic)</vt:lpstr>
      <vt:lpstr>Divergence (or convergence)</vt:lpstr>
      <vt:lpstr>Deformation</vt:lpstr>
      <vt:lpstr>The flow around a point can be decomposed into these kinematic components   Combining these components can produce many important flow fields</vt:lpstr>
      <vt:lpstr>Deformation Plus Translation Results in Confluence</vt:lpstr>
      <vt:lpstr>Vorticity Plus Convergence</vt:lpstr>
      <vt:lpstr>Bergeron (1928) was the first to show that fronts could form/strengthen when deformation acts on a preexisting temperature gradient.</vt:lpstr>
      <vt:lpstr>Bergeron also showed that the orientation of isotherms was important:  isotherms have to be within 45°of the axis of dilation to get frontogenesis</vt:lpstr>
      <vt:lpstr>Frontogenetic Versus Frontolytic</vt:lpstr>
      <vt:lpstr>Peterssen (1936) showed that convergence in the presence of a temperature gradient can also force frontogenesis</vt:lpstr>
      <vt:lpstr>Peterssen Defined a Frontogenesis Function</vt:lpstr>
      <vt:lpstr>Frontogenesis (2D)</vt:lpstr>
      <vt:lpstr>Frontogenesis (2D)</vt:lpstr>
      <vt:lpstr>Both convergence and deformation contribute to frontogenesis in a typical midlatitude cyclone</vt:lpstr>
      <vt:lpstr>Let’s Check Out Real Examples!</vt:lpstr>
      <vt:lpstr>Light Blue is Frontogenesis</vt:lpstr>
      <vt:lpstr>PowerPoint Presentation</vt:lpstr>
      <vt:lpstr>PowerPoint Presentation</vt:lpstr>
      <vt:lpstr>PowerPoint Presentation</vt:lpstr>
      <vt:lpstr>PowerPoint Presentation</vt:lpstr>
      <vt:lpstr>Theoretical Studies in the 1940s and 1950s Showed That Synoptic  Scale Deformation and Convergence Was NOT Enough to Rapidly Produce Mesoscale Fronts</vt:lpstr>
      <vt:lpstr>Synoptic Scale Winds Alone Were Not Enough</vt:lpstr>
      <vt:lpstr>Now the secret…..</vt:lpstr>
      <vt:lpstr>An Application of Le Chatelier’s Principle </vt:lpstr>
      <vt:lpstr>Secondary Circulations: Help Tighten Up Front!</vt:lpstr>
      <vt:lpstr>PowerPoint Presentation</vt:lpstr>
      <vt:lpstr>Secondary Circulations Occur to Attempt to Retain Thermal Wind Balance</vt:lpstr>
      <vt:lpstr>Rapid Collapse of Fronts</vt:lpstr>
      <vt:lpstr>Typically, low-level fronts weaken with height (horizontal temperature gradients lessen with height)</vt:lpstr>
      <vt:lpstr>Surface</vt:lpstr>
      <vt:lpstr>850 hPa</vt:lpstr>
      <vt:lpstr>700 hPa</vt:lpstr>
      <vt:lpstr>500 hPa</vt:lpstr>
      <vt:lpstr>Why do fronts weaken away from the surface?   Vertical motions increase aloft!</vt:lpstr>
      <vt:lpstr>Vertical motions increase with height and weaken temp. gradient</vt:lpstr>
      <vt:lpstr>Vertical motions can also create and maintain fronts in some locations</vt:lpstr>
      <vt:lpstr>PowerPoint Presentation</vt:lpstr>
      <vt:lpstr>PowerPoint Presentation</vt:lpstr>
      <vt:lpstr>Fronts often develop and strengthen during midlatitude cyclone development</vt:lpstr>
      <vt:lpstr>Simulations of cyclogenesis/frontogenesis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Frontal Width</vt:lpstr>
      <vt:lpstr>Some Fronts Are Very Sharp Particularly Near the Surface and Terrain</vt:lpstr>
      <vt:lpstr>PowerPoint Presentation</vt:lpstr>
      <vt:lpstr>Colorado Event</vt:lpstr>
      <vt:lpstr>Fronts (and cyclones) tend to develop or are strongest in regions of naturally strong horizontal temperature gradients (e.g., SE US)</vt:lpstr>
      <vt:lpstr>This Makes Sense from the Frontogenetical Equation</vt:lpstr>
      <vt:lpstr>Fronts are strongest near  atmosphere “barriers”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Frontogenesis</dc:title>
  <dc:creator>Clifford Mass</dc:creator>
  <cp:lastModifiedBy>Clifford F. Mass</cp:lastModifiedBy>
  <cp:revision>58</cp:revision>
  <dcterms:created xsi:type="dcterms:W3CDTF">2014-01-29T18:00:39Z</dcterms:created>
  <dcterms:modified xsi:type="dcterms:W3CDTF">2025-01-27T20:44:47Z</dcterms:modified>
</cp:coreProperties>
</file>